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74" r:id="rId5"/>
    <p:sldId id="278" r:id="rId6"/>
    <p:sldId id="289" r:id="rId7"/>
    <p:sldId id="271" r:id="rId8"/>
    <p:sldId id="275" r:id="rId9"/>
    <p:sldId id="290" r:id="rId10"/>
    <p:sldId id="293" r:id="rId11"/>
    <p:sldId id="291" r:id="rId12"/>
    <p:sldId id="310" r:id="rId13"/>
    <p:sldId id="306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08" r:id="rId28"/>
    <p:sldId id="311" r:id="rId29"/>
    <p:sldId id="292" r:id="rId30"/>
    <p:sldId id="327" r:id="rId31"/>
    <p:sldId id="328" r:id="rId32"/>
    <p:sldId id="329" r:id="rId33"/>
    <p:sldId id="309" r:id="rId34"/>
    <p:sldId id="284" r:id="rId35"/>
    <p:sldId id="279" r:id="rId3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412" autoAdjust="0"/>
  </p:normalViewPr>
  <p:slideViewPr>
    <p:cSldViewPr snapToGrid="0">
      <p:cViewPr varScale="1">
        <p:scale>
          <a:sx n="99" d="100"/>
          <a:sy n="99" d="100"/>
        </p:scale>
        <p:origin x="103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2D096FE-FD57-428C-ADF0-8863A0835D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5C9DC-E181-4CBE-A202-D1CC00F657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618AB-DF27-424F-ABDB-C1BEFB553AA5}" type="datetime1">
              <a:rPr lang="es-ES" smtClean="0"/>
              <a:t>13/02/2024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7AFE5C-2562-4727-86DC-C311F944C6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CB4691-0790-4402-AD17-2601E51951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95928-EF08-408E-802F-4DB11E035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4083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8A58C7-A3F9-4CED-A97B-2BC9E47E42B7}" type="datetime1">
              <a:rPr lang="es-ES" smtClean="0"/>
              <a:t>13/02/2024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30E6F85-6220-421D-9203-84F526C4C60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70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5639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15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928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1282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3668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4437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4848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1976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995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9322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688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5040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0156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continuación voy a mostrar varios gráficos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13/02/2024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0019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El análisis nos muestra que en general los géneros musicales con números 1 son muy bailables desde 1958 hasta 2023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8672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Este gráfico puede mostrar con más claridad que en general los géneros con números 1 tienen un índice alto de bailibilidad a excepción del género Country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0305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Dos géneros distintos pero que coinciden en el tiempo como Pop y Rap tienen índices similares de </a:t>
            </a:r>
            <a:r>
              <a:rPr lang="es-ES" dirty="0" err="1"/>
              <a:t>bailabilidad</a:t>
            </a:r>
            <a:r>
              <a:rPr lang="es-ES" dirty="0"/>
              <a:t>. 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0737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No hay una correlación entre la cantidad de canciones que tiene un género con su </a:t>
            </a:r>
            <a:r>
              <a:rPr lang="es-ES" dirty="0" err="1"/>
              <a:t>bailabilidad</a:t>
            </a:r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718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364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13/02/2024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0030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802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8531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4212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13/02/2024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3196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009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949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13/02/2024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934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52728D19-281F-4946-9684-65A557653D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412D4F2-D8CF-48D7-8E93-9342D2AE3950}"/>
              </a:ext>
            </a:extLst>
          </p:cNvPr>
          <p:cNvSpPr/>
          <p:nvPr userDrawn="1"/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81071F9-5F9E-43AF-B1F9-8F94CCA0D1D0}"/>
              </a:ext>
            </a:extLst>
          </p:cNvPr>
          <p:cNvSpPr/>
          <p:nvPr userDrawn="1"/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954D1A4-E8FD-4E5A-A528-35498A356680}"/>
              </a:ext>
            </a:extLst>
          </p:cNvPr>
          <p:cNvSpPr/>
          <p:nvPr userDrawn="1"/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rtl="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9" name="Título 6">
            <a:extLst>
              <a:ext uri="{FF2B5EF4-FFF2-40B4-BE49-F238E27FC236}">
                <a16:creationId xmlns:a16="http://schemas.microsoft.com/office/drawing/2014/main" id="{ED6FD0CF-1406-477D-A12B-53DC561BD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230DFABF-2A96-46EC-8C35-1C4A9D0A0739}"/>
              </a:ext>
            </a:extLst>
          </p:cNvPr>
          <p:cNvSpPr/>
          <p:nvPr userDrawn="1"/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1" name="Subtítulo 7">
            <a:extLst>
              <a:ext uri="{FF2B5EF4-FFF2-40B4-BE49-F238E27FC236}">
                <a16:creationId xmlns:a16="http://schemas.microsoft.com/office/drawing/2014/main" id="{A943203E-4446-4D2D-AFEE-C3BCE7522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>
            <a:norm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sz="1400" b="0">
                <a:solidFill>
                  <a:schemeClr val="bg1"/>
                </a:solidFill>
                <a:latin typeface="+mj-lt"/>
              </a:rPr>
              <a:t>Haga clic para modificar el estilo de subtítulo del patrón</a:t>
            </a:r>
            <a:endParaRPr lang="es-ES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66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contenido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5A7CDD05-39F5-4344-992F-995A7F9E8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Marcador de contenido 5">
            <a:extLst>
              <a:ext uri="{FF2B5EF4-FFF2-40B4-BE49-F238E27FC236}">
                <a16:creationId xmlns:a16="http://schemas.microsoft.com/office/drawing/2014/main" id="{93C996A2-0E21-4652-A9DD-F74F8BC040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571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01A8306-2063-4EE3-B249-F2AA08C30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6096000" cy="686713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3E64438-1D32-4E70-8582-6A520002B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57200" y="17416"/>
            <a:ext cx="5638800" cy="6840584"/>
          </a:xfrm>
          <a:prstGeom prst="rect">
            <a:avLst/>
          </a:prstGeom>
          <a:gradFill>
            <a:gsLst>
              <a:gs pos="24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4954AC3-129F-4075-B216-D22A2C2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-170122" y="389706"/>
            <a:ext cx="6422401" cy="609600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78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7117C9-4AC1-4174-8CED-D839A0508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17670" y="1253114"/>
            <a:ext cx="6840582" cy="4316082"/>
          </a:xfrm>
          <a:prstGeom prst="rect">
            <a:avLst/>
          </a:prstGeom>
          <a:gradFill>
            <a:gsLst>
              <a:gs pos="44000">
                <a:schemeClr val="tx2">
                  <a:lumMod val="75000"/>
                  <a:lumOff val="25000"/>
                  <a:alpha val="11000"/>
                </a:schemeClr>
              </a:gs>
              <a:gs pos="99000">
                <a:schemeClr val="accent2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DBA4B60-FD16-4BB9-99BE-945815DB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sz="3200">
                <a:solidFill>
                  <a:schemeClr val="bg1"/>
                </a:solidFill>
              </a:rPr>
              <a:t>Haga clic para modificar el estilo de título del patrón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648B8AB-3038-447E-A760-83F9D990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907757">
            <a:off x="-619013" y="1524958"/>
            <a:ext cx="4648282" cy="4433301"/>
          </a:xfrm>
          <a:custGeom>
            <a:avLst/>
            <a:gdLst>
              <a:gd name="connsiteX0" fmla="*/ 4465639 w 4648282"/>
              <a:gd name="connsiteY0" fmla="*/ 3013821 h 4433301"/>
              <a:gd name="connsiteX1" fmla="*/ 2324141 w 4648282"/>
              <a:gd name="connsiteY1" fmla="*/ 4433301 h 4433301"/>
              <a:gd name="connsiteX2" fmla="*/ 0 w 4648282"/>
              <a:gd name="connsiteY2" fmla="*/ 2109160 h 4433301"/>
              <a:gd name="connsiteX3" fmla="*/ 1216317 w 4648282"/>
              <a:gd name="connsiteY3" fmla="*/ 65530 h 4433301"/>
              <a:gd name="connsiteX4" fmla="*/ 1352350 w 4648282"/>
              <a:gd name="connsiteY4" fmla="*/ 0 h 4433301"/>
              <a:gd name="connsiteX5" fmla="*/ 4475994 w 4648282"/>
              <a:gd name="connsiteY5" fmla="*/ 1232791 h 4433301"/>
              <a:gd name="connsiteX6" fmla="*/ 4543793 w 4648282"/>
              <a:gd name="connsiteY6" fmla="*/ 1418031 h 4433301"/>
              <a:gd name="connsiteX7" fmla="*/ 4648282 w 4648282"/>
              <a:gd name="connsiteY7" fmla="*/ 2109160 h 4433301"/>
              <a:gd name="connsiteX8" fmla="*/ 4465639 w 4648282"/>
              <a:gd name="connsiteY8" fmla="*/ 3013821 h 443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8282" h="4433301">
                <a:moveTo>
                  <a:pt x="4465639" y="3013821"/>
                </a:moveTo>
                <a:cubicBezTo>
                  <a:pt x="4112816" y="3847990"/>
                  <a:pt x="3286832" y="4433301"/>
                  <a:pt x="2324141" y="4433301"/>
                </a:cubicBezTo>
                <a:cubicBezTo>
                  <a:pt x="1040553" y="4433301"/>
                  <a:pt x="0" y="3392748"/>
                  <a:pt x="0" y="2109160"/>
                </a:cubicBezTo>
                <a:cubicBezTo>
                  <a:pt x="0" y="1226693"/>
                  <a:pt x="491824" y="459098"/>
                  <a:pt x="1216317" y="65530"/>
                </a:cubicBezTo>
                <a:lnTo>
                  <a:pt x="1352350" y="0"/>
                </a:lnTo>
                <a:lnTo>
                  <a:pt x="4475994" y="1232791"/>
                </a:lnTo>
                <a:lnTo>
                  <a:pt x="4543793" y="1418031"/>
                </a:lnTo>
                <a:cubicBezTo>
                  <a:pt x="4611700" y="1636359"/>
                  <a:pt x="4648282" y="1868487"/>
                  <a:pt x="4648282" y="2109160"/>
                </a:cubicBezTo>
                <a:cubicBezTo>
                  <a:pt x="4648282" y="2430057"/>
                  <a:pt x="4583247" y="2735764"/>
                  <a:pt x="4465639" y="3013821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10000"/>
                </a:schemeClr>
              </a:gs>
              <a:gs pos="85000">
                <a:schemeClr val="accent6">
                  <a:lumMod val="60000"/>
                  <a:lumOff val="40000"/>
                  <a:alpha val="21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F4B1264E-7B5A-4325-840D-E1994D41E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8576" y="75895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5">
            <a:extLst>
              <a:ext uri="{FF2B5EF4-FFF2-40B4-BE49-F238E27FC236}">
                <a16:creationId xmlns:a16="http://schemas.microsoft.com/office/drawing/2014/main" id="{30B566CA-63FC-43A4-A9E1-7EC3164CB4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08576" y="359359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7DBD15FE-44A7-4CA5-815B-71FF4994DB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9901" y="693738"/>
            <a:ext cx="3522980" cy="5446712"/>
          </a:xfrm>
        </p:spPr>
        <p:txBody>
          <a:bodyPr rtlCol="0" anchor="ctr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66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9C97D6C-07B7-434E-BBAE-19379570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 anchor="b">
            <a:normAutofit/>
          </a:bodyPr>
          <a:lstStyle/>
          <a:p>
            <a:pPr rtl="0"/>
            <a:r>
              <a:rPr lang="es-ES" sz="2800"/>
              <a:t>Haga clic para modificar el estilo de título del patrón</a:t>
            </a:r>
            <a:endParaRPr lang="es-ES" sz="2800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119872" cy="6409944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643938" y="2530475"/>
            <a:ext cx="3023806" cy="3427413"/>
          </a:xfrm>
        </p:spPr>
        <p:txBody>
          <a:bodyPr rtlCol="0"/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4036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rtlCol="0" anchor="b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rtlCol="0" anchor="b">
            <a:noAutofit/>
          </a:bodyPr>
          <a:lstStyle>
            <a:lvl1pPr>
              <a:defRPr sz="2400" baseline="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o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184687" y="1185453"/>
            <a:ext cx="6408742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43780" y="3413921"/>
            <a:ext cx="195104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10052647-C66D-4244-962F-2AA82F92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Marcador de pie de página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8375" y="863600"/>
            <a:ext cx="3441700" cy="5130800"/>
          </a:xfrm>
        </p:spPr>
        <p:txBody>
          <a:bodyPr rtlCol="0" anchor="ctr">
            <a:normAutofit/>
          </a:bodyPr>
          <a:lstStyle>
            <a:lvl1pPr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25D66CC0-A06E-4254-AAF8-8DA80B0193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87384" y="8686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1" name="Marcador de posición de imagen 39">
            <a:extLst>
              <a:ext uri="{FF2B5EF4-FFF2-40B4-BE49-F238E27FC236}">
                <a16:creationId xmlns:a16="http://schemas.microsoft.com/office/drawing/2014/main" id="{9E32C36A-291F-44F8-81D5-1899179E0A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87384" y="2688336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39">
            <a:extLst>
              <a:ext uri="{FF2B5EF4-FFF2-40B4-BE49-F238E27FC236}">
                <a16:creationId xmlns:a16="http://schemas.microsoft.com/office/drawing/2014/main" id="{E44311D2-BC20-4706-9F00-7D9178FB0A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7384" y="45262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5" name="Marcador de fecha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Lunes, 1 de febrero de 20XX</a:t>
            </a:r>
          </a:p>
        </p:txBody>
      </p:sp>
      <p:sp>
        <p:nvSpPr>
          <p:cNvPr id="36" name="Marcador de número de diapositiva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9A857F5-96C8-461D-A78C-38E92FE1C52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79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3" name="Marcador de posición de imagen 11">
            <a:extLst>
              <a:ext uri="{FF2B5EF4-FFF2-40B4-BE49-F238E27FC236}">
                <a16:creationId xmlns:a16="http://schemas.microsoft.com/office/drawing/2014/main" id="{6702E7C4-3925-41D8-8339-6521FE726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347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D748BF23-0309-4049-B999-7977CE56B2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20694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5" name="Marcador de posición de imagen 11">
            <a:extLst>
              <a:ext uri="{FF2B5EF4-FFF2-40B4-BE49-F238E27FC236}">
                <a16:creationId xmlns:a16="http://schemas.microsoft.com/office/drawing/2014/main" id="{342D563E-638C-4E20-9FB7-739D6E4A9A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810409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770438" y="2368550"/>
            <a:ext cx="6230411" cy="3390900"/>
          </a:xfrm>
        </p:spPr>
        <p:txBody>
          <a:bodyPr rtlCol="0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s-ES"/>
              <a:t>Contenido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906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id="{AE2DFFA2-22D4-4919-9C0C-45E51AF578AC}"/>
              </a:ext>
            </a:extLst>
          </p:cNvPr>
          <p:cNvSpPr/>
          <p:nvPr userDrawn="1"/>
        </p:nvSpPr>
        <p:spPr>
          <a:xfrm rot="5400000" flipH="1">
            <a:off x="-152592" y="162118"/>
            <a:ext cx="6400418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24FBF45C-4020-4F59-8E88-4006B53BE427}"/>
              </a:ext>
            </a:extLst>
          </p:cNvPr>
          <p:cNvSpPr/>
          <p:nvPr userDrawn="1"/>
        </p:nvSpPr>
        <p:spPr>
          <a:xfrm rot="5400000" flipH="1">
            <a:off x="-161024" y="143687"/>
            <a:ext cx="6400418" cy="611304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lumMod val="75000"/>
                  <a:alpha val="87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BFCE23BB-F1B6-4676-BAD7-56273E800FEB}"/>
              </a:ext>
            </a:extLst>
          </p:cNvPr>
          <p:cNvSpPr/>
          <p:nvPr userDrawn="1"/>
        </p:nvSpPr>
        <p:spPr>
          <a:xfrm rot="5400000" flipH="1">
            <a:off x="1932850" y="2249496"/>
            <a:ext cx="2211724" cy="611304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3136A792-3F80-40BE-96DB-0CDC51B9AA89}"/>
              </a:ext>
            </a:extLst>
          </p:cNvPr>
          <p:cNvSpPr/>
          <p:nvPr userDrawn="1"/>
        </p:nvSpPr>
        <p:spPr>
          <a:xfrm rot="6097846">
            <a:off x="767675" y="747345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0A3C02BB-F8E9-47C7-AF5B-34F4E0DF2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 anchor="b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1" name="Subtítulo 2">
            <a:extLst>
              <a:ext uri="{FF2B5EF4-FFF2-40B4-BE49-F238E27FC236}">
                <a16:creationId xmlns:a16="http://schemas.microsoft.com/office/drawing/2014/main" id="{585BD763-B468-4FE3-BCE8-C2E276B77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 sz="1400">
                <a:solidFill>
                  <a:schemeClr val="bg1"/>
                </a:solidFill>
              </a:rPr>
              <a:t>Haga clic para modificar el estilo de subtítulo del patrón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D482A36A-6BEB-495C-8399-9E9EA28C2B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1152" y="627063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7" name="Marcador de posición de imagen 45">
            <a:extLst>
              <a:ext uri="{FF2B5EF4-FFF2-40B4-BE49-F238E27FC236}">
                <a16:creationId xmlns:a16="http://schemas.microsoft.com/office/drawing/2014/main" id="{23DC67C7-2D14-4866-B487-E6C7EF2D18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152" y="3621024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8" name="Marcador de fecha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9" name="Marcador de número de diapositiva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20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603500"/>
            <a:ext cx="10190163" cy="3468688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955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3" y="2865438"/>
            <a:ext cx="10240960" cy="2708655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024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B46EB34-1B8B-4396-BFD2-98D14076D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3E69A3D-D17E-4FD6-87AB-82FA30AC0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038600" y="4463552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CAE216A4-83E5-4AF8-83B6-82171757B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743141D-24A2-4BE2-B276-C20C06CB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A35F720A-671B-47F4-88B8-83CD2FE3B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 sz="3600">
                <a:solidFill>
                  <a:schemeClr val="bg1"/>
                </a:solidFill>
              </a:rPr>
              <a:t>Haga clic para modificar el estilo de título del patrón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3" name="Marcador de contenido 7">
            <a:extLst>
              <a:ext uri="{FF2B5EF4-FFF2-40B4-BE49-F238E27FC236}">
                <a16:creationId xmlns:a16="http://schemas.microsoft.com/office/drawing/2014/main" id="{38168417-C3D6-45B7-898A-D94F37EA6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>
              <a:lnSpc>
                <a:spcPct val="100000"/>
              </a:lnSpc>
            </a:pPr>
            <a:r>
              <a:rPr lang="es-ES" sz="1200">
                <a:solidFill>
                  <a:schemeClr val="bg1"/>
                </a:solidFill>
              </a:rPr>
              <a:t>Haga clic para modificar el estilo de subtítulo del patrón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7B0F7C81-3A6B-4709-B144-6A0DFEF3B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4462272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04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ABBCEB0-C572-483A-88B2-C65A607EC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428"/>
            <a:ext cx="12192001" cy="2386759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4DDF8D-E0F6-454C-9BC5-15EF5630F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817660" y="8011"/>
            <a:ext cx="7374340" cy="2378309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2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Título 10">
            <a:extLst>
              <a:ext uri="{FF2B5EF4-FFF2-40B4-BE49-F238E27FC236}">
                <a16:creationId xmlns:a16="http://schemas.microsoft.com/office/drawing/2014/main" id="{382B2655-24B6-4245-8B87-EE7F13887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580030"/>
            <a:ext cx="10240903" cy="1009934"/>
          </a:xfrm>
        </p:spPr>
        <p:txBody>
          <a:bodyPr rtlCol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equipo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1866142-B2E0-46DB-B8B4-2078CE7804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013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C386A221-28CD-49DF-AF22-78815A6E2F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7600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3671C398-D779-4B1A-BD2F-395D1F3F8D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1928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C283C6BE-C8D0-4726-B217-58FE337E5E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7112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035F3E11-74CF-4460-9FF3-DD91B5E57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36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7D857D03-665D-4D33-B7E8-B85D42470B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01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65D2C286-1A79-4B52-82F1-D520602693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663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F0B53ABB-D4AE-4C0B-9902-0C1763EE40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81308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3AE87779-12F2-4327-ADEE-3F31BFB8D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90307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0DCB8055-0EA2-426F-989D-AC9932A17A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3952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308EC59B-41AE-4F1B-9364-A00C479F76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2440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BC3965F4-D2B3-4353-A638-332A3F4E7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3805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8859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  <p15:guide id="2" pos="3024" userDrawn="1">
          <p15:clr>
            <a:srgbClr val="FBAE40"/>
          </p15:clr>
        </p15:guide>
        <p15:guide id="3" pos="4680" userDrawn="1">
          <p15:clr>
            <a:srgbClr val="FBAE40"/>
          </p15:clr>
        </p15:guide>
        <p15:guide id="4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E5CF8EE9-A776-4052-ABB2-29666265C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CF2F3BB-127D-44BC-A8EF-A8BB5F5911CA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0D1F30-F118-4A1F-A48F-7E5706959F64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/>
              <a:t>Lunes, 1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b="0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01389E6-C847-4AD0-B56D-D205B2EAB1EE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80" r:id="rId3"/>
    <p:sldLayoutId id="2147483661" r:id="rId4"/>
    <p:sldLayoutId id="2147483686" r:id="rId5"/>
    <p:sldLayoutId id="2147483684" r:id="rId6"/>
    <p:sldLayoutId id="2147483681" r:id="rId7"/>
    <p:sldLayoutId id="2147483685" r:id="rId8"/>
    <p:sldLayoutId id="2147483650" r:id="rId9"/>
    <p:sldLayoutId id="2147483653" r:id="rId10"/>
    <p:sldLayoutId id="2147483682" r:id="rId11"/>
    <p:sldLayoutId id="2147483683" r:id="rId12"/>
    <p:sldLayoutId id="2147483679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22.xml"/><Relationship Id="rId3" Type="http://schemas.openxmlformats.org/officeDocument/2006/relationships/slide" Target="slide11.xml"/><Relationship Id="rId7" Type="http://schemas.openxmlformats.org/officeDocument/2006/relationships/slide" Target="slide15.xml"/><Relationship Id="rId12" Type="http://schemas.openxmlformats.org/officeDocument/2006/relationships/slide" Target="slide2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4.xml"/><Relationship Id="rId11" Type="http://schemas.openxmlformats.org/officeDocument/2006/relationships/slide" Target="slide20.xml"/><Relationship Id="rId5" Type="http://schemas.openxmlformats.org/officeDocument/2006/relationships/slide" Target="slide13.xml"/><Relationship Id="rId15" Type="http://schemas.openxmlformats.org/officeDocument/2006/relationships/slide" Target="slide24.xml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slide" Target="slide19.xml"/><Relationship Id="rId14" Type="http://schemas.openxmlformats.org/officeDocument/2006/relationships/slide" Target="slide2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een_idol" TargetMode="External"/><Relationship Id="rId3" Type="http://schemas.openxmlformats.org/officeDocument/2006/relationships/hyperlink" Target="https://en.wikipedia.org/wiki/Music_subgenre" TargetMode="External"/><Relationship Id="rId7" Type="http://schemas.openxmlformats.org/officeDocument/2006/relationships/hyperlink" Target="https://en.wikipedia.org/wiki/Girl_group" TargetMode="External"/><Relationship Id="rId12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Brill_Building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en.wikipedia.org/wiki/Brill_Building_(genre)#cite_note-fonte2015-1" TargetMode="External"/><Relationship Id="rId10" Type="http://schemas.openxmlformats.org/officeDocument/2006/relationships/hyperlink" Target="https://open.spotify.com/track/58EirkLFB6O6wwRN9JowHB" TargetMode="External"/><Relationship Id="rId4" Type="http://schemas.openxmlformats.org/officeDocument/2006/relationships/hyperlink" Target="https://en.wikipedia.org/wiki/Pop_music" TargetMode="External"/><Relationship Id="rId9" Type="http://schemas.openxmlformats.org/officeDocument/2006/relationships/hyperlink" Target="https://open.spotify.com/track/5Eeq19q3Ft77GpSENEZL2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slide" Target="slide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track/5lw95LZKX3GeMIYmPErZQm" TargetMode="External"/><Relationship Id="rId5" Type="http://schemas.openxmlformats.org/officeDocument/2006/relationships/hyperlink" Target="https://open.spotify.com/track/6K674XXwZsyYOwskssepHe" TargetMode="External"/><Relationship Id="rId4" Type="http://schemas.openxmlformats.org/officeDocument/2006/relationships/hyperlink" Target="https://musicalyst.com/genre/adult-standard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slide" Target="slid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track/0yLchb1kn0jtEgIRtoTCwq" TargetMode="External"/><Relationship Id="rId5" Type="http://schemas.openxmlformats.org/officeDocument/2006/relationships/hyperlink" Target="https://open.spotify.com/track/3zBhihYUHBmGd2bcQIobrF" TargetMode="External"/><Relationship Id="rId4" Type="http://schemas.openxmlformats.org/officeDocument/2006/relationships/hyperlink" Target="https://musicalyst.com/genre/sou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slide" Target="slide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track/54eZmuggBFJbV7k248bTTt" TargetMode="External"/><Relationship Id="rId5" Type="http://schemas.openxmlformats.org/officeDocument/2006/relationships/hyperlink" Target="https://open.spotify.com/track/1g24LmZ5xzNyoh5vQkqGGU" TargetMode="External"/><Relationship Id="rId4" Type="http://schemas.openxmlformats.org/officeDocument/2006/relationships/hyperlink" Target="https://musicalyst.com/genre/soft-rock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hyperlink" Target="https://musicalyst.com/genre/soft-rock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open.spotify.com/track/2g5egJm0qwJPKgpblzIHlI" TargetMode="External"/><Relationship Id="rId4" Type="http://schemas.openxmlformats.org/officeDocument/2006/relationships/hyperlink" Target="https://open.spotify.com/track/3rVhzMzcN2A4Wdv1oFiceq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alyst.com/genre/new-wave-pop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hyperlink" Target="https://open.spotify.com/track/58EirkLFB6O6wwRN9JowHB" TargetMode="External"/><Relationship Id="rId4" Type="http://schemas.openxmlformats.org/officeDocument/2006/relationships/hyperlink" Target="https://open.spotify.com/track/0ZfZaT7NByalxa6bct5G6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6eBK3edMW7bEzecF1eCez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image" Target="../media/image16.png"/><Relationship Id="rId4" Type="http://schemas.openxmlformats.org/officeDocument/2006/relationships/hyperlink" Target="https://open.spotify.com/track/1EzU0oZsVdmiKc8Hfvqtb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19LO1iGPxZaL89gO3tNMq2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kVSEpbyuLIVuPM1i2KivC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hyperlink" Target="https://musicalyst.com/genre/dance-pop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open.spotify.com/track/5yh5RqpOXYN3iiJe07mNNf" TargetMode="External"/><Relationship Id="rId4" Type="http://schemas.openxmlformats.org/officeDocument/2006/relationships/hyperlink" Target="https://open.spotify.com/track/3MjUtNVVq3C8Fn0MP3zhX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6kEpjptnAwt11Atr4cEMe1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0bYg9bo50gSsH3LtXe2SQ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5TOt5Vz4StdjMpEdFPlvB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3U4isOIWM3VvDubwSI3y7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oaY19dUwZimIgzn3ZZLZO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2yLa0QULdQr0qAIvVwN6B5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7nzychSg6hRwlcuAzbJdo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iconos-gratis/conclus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usic_download" TargetMode="External"/><Relationship Id="rId13" Type="http://schemas.openxmlformats.org/officeDocument/2006/relationships/hyperlink" Target="https://www.thechartbook.co.uk/the-usa-collection/billboard-best-sellers-in-stores-1940-1958/" TargetMode="External"/><Relationship Id="rId3" Type="http://schemas.openxmlformats.org/officeDocument/2006/relationships/hyperlink" Target="https://www.fiftiesstore.com/ami-i-jukebox-1958-200-selections-restored.html" TargetMode="External"/><Relationship Id="rId7" Type="http://schemas.openxmlformats.org/officeDocument/2006/relationships/hyperlink" Target="https://en.wikipedia.org/wiki/Billboard_(magazine)" TargetMode="External"/><Relationship Id="rId12" Type="http://schemas.openxmlformats.org/officeDocument/2006/relationships/hyperlink" Target="https://en.wikipedia.org/wiki/Ricky_Nels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Record_chart" TargetMode="External"/><Relationship Id="rId11" Type="http://schemas.openxmlformats.org/officeDocument/2006/relationships/hyperlink" Target="https://en.wikipedia.org/wiki/Poor_Little_Fool" TargetMode="External"/><Relationship Id="rId5" Type="http://schemas.openxmlformats.org/officeDocument/2006/relationships/hyperlink" Target="https://en.wikipedia.org/wiki/Music_industry" TargetMode="External"/><Relationship Id="rId10" Type="http://schemas.openxmlformats.org/officeDocument/2006/relationships/hyperlink" Target="https://en.wikipedia.org/wiki/Airplay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en.wikipedia.org/wiki/Music_streaming" TargetMode="External"/><Relationship Id="rId14" Type="http://schemas.openxmlformats.org/officeDocument/2006/relationships/hyperlink" Target="https://en.wikipedia.org/wiki/Billboard_Hot_100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iconos-gratis/conclusi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pen.spotify.com/track/3fH4KjXFYMmljxrcGrbPj9" TargetMode="External"/><Relationship Id="rId5" Type="http://schemas.openxmlformats.org/officeDocument/2006/relationships/hyperlink" Target="https://www.billboard.com/lists/artists-most-number-one-hits-all-time-hot-100/mariah-carey-18" TargetMode="External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jorgegmayorgas@gmail.com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linkedin.com/in/jgimenezm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reemium" TargetMode="External"/><Relationship Id="rId3" Type="http://schemas.openxmlformats.org/officeDocument/2006/relationships/hyperlink" Target="https://en.wikipedia.org/wiki/Streaming_media" TargetMode="External"/><Relationship Id="rId7" Type="http://schemas.openxmlformats.org/officeDocument/2006/relationships/hyperlink" Target="https://en.wikipedia.org/wiki/Digital_rights_manage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Music_streaming_service" TargetMode="External"/><Relationship Id="rId11" Type="http://schemas.openxmlformats.org/officeDocument/2006/relationships/image" Target="../media/image6.jpeg"/><Relationship Id="rId5" Type="http://schemas.openxmlformats.org/officeDocument/2006/relationships/hyperlink" Target="https://en.wikipedia.org/wiki/Martin_Lorentzon" TargetMode="External"/><Relationship Id="rId10" Type="http://schemas.openxmlformats.org/officeDocument/2006/relationships/hyperlink" Target="https://en.wikipedia.org/wiki/Spotify" TargetMode="External"/><Relationship Id="rId4" Type="http://schemas.openxmlformats.org/officeDocument/2006/relationships/hyperlink" Target="https://en.wikipedia.org/wiki/Daniel_Ek" TargetMode="External"/><Relationship Id="rId9" Type="http://schemas.openxmlformats.org/officeDocument/2006/relationships/hyperlink" Target="https://en.wikipedia.org/wiki/QQ_Musi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thedevastator/billboard-hot-100-audio-featur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documentation/web-api/reference/get-audio-featur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illthedj.com/spotify-makes-up-music-genr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www.flaticon.es/iconos-gratis/metodologia" TargetMode="External"/><Relationship Id="rId4" Type="http://schemas.openxmlformats.org/officeDocument/2006/relationships/hyperlink" Target="https://developer.spotify.com/documentation/web-api/reference/get-audio-featur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B799020-4ABD-4E8C-8F34-FD42A314F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/>
          <a:p>
            <a:pPr rtl="0"/>
            <a:r>
              <a:rPr lang="es-ES" dirty="0"/>
              <a:t>EDA ABOUT </a:t>
            </a:r>
            <a:r>
              <a:rPr lang="es-ES" dirty="0" err="1"/>
              <a:t>billboard</a:t>
            </a:r>
            <a:r>
              <a:rPr lang="es-ES" dirty="0"/>
              <a:t> </a:t>
            </a:r>
            <a:r>
              <a:rPr lang="es-ES" dirty="0" err="1"/>
              <a:t>hot</a:t>
            </a:r>
            <a:r>
              <a:rPr lang="es-ES" dirty="0"/>
              <a:t> 100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968B250-ACDF-4D57-BD3E-D18F93E45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/>
          <a:lstStyle/>
          <a:p>
            <a:pPr rtl="0"/>
            <a:r>
              <a:rPr lang="es-ES" dirty="0"/>
              <a:t>Jorge Giménez</a:t>
            </a:r>
          </a:p>
        </p:txBody>
      </p:sp>
      <p:pic>
        <p:nvPicPr>
          <p:cNvPr id="8" name="Marcador de posición de imagen 7" descr="Primer lugar de un reproductor de registro">
            <a:extLst>
              <a:ext uri="{FF2B5EF4-FFF2-40B4-BE49-F238E27FC236}">
                <a16:creationId xmlns:a16="http://schemas.microsoft.com/office/drawing/2014/main" id="{33532A47-3BF0-4F92-A773-5C134A954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302" y="3351746"/>
            <a:ext cx="7519558" cy="3506255"/>
          </a:xfrm>
        </p:spPr>
      </p:pic>
    </p:spTree>
    <p:extLst>
      <p:ext uri="{BB962C8B-B14F-4D97-AF65-F5344CB8AC3E}">
        <p14:creationId xmlns:p14="http://schemas.microsoft.com/office/powerpoint/2010/main" val="300579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27B81-0B8B-4365-8134-80651A12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>
            <a:normAutofit/>
          </a:bodyPr>
          <a:lstStyle/>
          <a:p>
            <a:pPr rtl="0"/>
            <a:r>
              <a:rPr lang="es-ES" sz="2400" dirty="0" err="1"/>
              <a:t>Index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graphs</a:t>
            </a:r>
            <a:r>
              <a:rPr lang="es-ES" sz="2400" dirty="0"/>
              <a:t> </a:t>
            </a:r>
            <a:r>
              <a:rPr lang="es-ES" sz="2400" dirty="0" err="1"/>
              <a:t>by</a:t>
            </a:r>
            <a:r>
              <a:rPr lang="es-ES" sz="2400" dirty="0"/>
              <a:t> MUSICAL </a:t>
            </a:r>
            <a:r>
              <a:rPr lang="es-ES" sz="2400" dirty="0" err="1"/>
              <a:t>genre</a:t>
            </a:r>
            <a:endParaRPr lang="es-ES" sz="240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67144F-BC65-415D-8EA3-197F1BA0D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2B97E7-EFA7-4FCE-85AE-37159150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FDF3FA-E37C-4F01-AB1A-E1179A1A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10</a:t>
            </a:fld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7C493C6-47E2-EDBB-9139-ACD8BCC92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603500"/>
            <a:ext cx="3761118" cy="3468688"/>
          </a:xfrm>
        </p:spPr>
        <p:txBody>
          <a:bodyPr>
            <a:normAutofit/>
          </a:bodyPr>
          <a:lstStyle/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 1958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 1962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 1963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 1967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 1968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 1972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 1973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 1977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 1978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 1982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 1983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 1987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 1988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 1992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0F46BE55-CACB-F2F0-3303-9A7E444A3E38}"/>
              </a:ext>
            </a:extLst>
          </p:cNvPr>
          <p:cNvSpPr txBox="1">
            <a:spLocks/>
          </p:cNvSpPr>
          <p:nvPr/>
        </p:nvSpPr>
        <p:spPr>
          <a:xfrm>
            <a:off x="7059282" y="2603500"/>
            <a:ext cx="3761118" cy="3468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 1993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 1997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 1998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 2002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 2003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 2007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 2008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 2012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 2013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 2017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 2018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 2023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contenido 7">
            <a:hlinkClick r:id="rId15" action="ppaction://hlinksldjump"/>
            <a:extLst>
              <a:ext uri="{FF2B5EF4-FFF2-40B4-BE49-F238E27FC236}">
                <a16:creationId xmlns:a16="http://schemas.microsoft.com/office/drawing/2014/main" id="{11F0F4E0-FFD6-9B4C-9B0C-D4A24654C7A5}"/>
              </a:ext>
            </a:extLst>
          </p:cNvPr>
          <p:cNvSpPr txBox="1">
            <a:spLocks/>
          </p:cNvSpPr>
          <p:nvPr/>
        </p:nvSpPr>
        <p:spPr>
          <a:xfrm>
            <a:off x="5132718" y="5865436"/>
            <a:ext cx="1416908" cy="3940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900" u="sng" dirty="0" err="1"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/>
              </a:rPr>
              <a:t>Conclusions</a:t>
            </a:r>
            <a:endParaRPr lang="es-ES" sz="19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0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1958 </a:t>
            </a:r>
            <a:r>
              <a:rPr lang="es-ES" sz="1800" dirty="0" err="1"/>
              <a:t>December</a:t>
            </a:r>
            <a:r>
              <a:rPr lang="es-ES" sz="1800" dirty="0"/>
              <a:t> 1962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20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es un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Subgénero musical"/>
              </a:rPr>
              <a:t> subgénero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Música pop"/>
              </a:rPr>
              <a:t>la música pop </a:t>
            </a:r>
            <a:r>
              <a:rPr lang="es-ES" sz="1200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[1]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que tomó su nombre del </a:t>
            </a:r>
            <a:r>
              <a:rPr lang="es-ES" sz="12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Brill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 </a:t>
            </a:r>
            <a:r>
              <a:rPr lang="es-ES" sz="12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Building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en la ciudad de Nueva York, donde numerosos equipos de compositores profesionales escribieron material para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Grupo de chicas"/>
              </a:rPr>
              <a:t>niñas. grupos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ídolo adolescente"/>
              </a:rPr>
              <a:t>ídolos adolescentes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 principios de la década de 1960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Paul Anka con (All of a Sudden) My Heart Sings 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11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C1AC1F-FE6D-B56F-CBA4-6AC69BDD27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696" y="2368550"/>
            <a:ext cx="4520242" cy="3710998"/>
          </a:xfrm>
          <a:prstGeom prst="rect">
            <a:avLst/>
          </a:prstGeom>
        </p:spPr>
      </p:pic>
      <p:sp>
        <p:nvSpPr>
          <p:cNvPr id="5" name="CuadroTexto 4">
            <a:hlinkClick r:id="rId12" action="ppaction://hlinksldjump"/>
            <a:extLst>
              <a:ext uri="{FF2B5EF4-FFF2-40B4-BE49-F238E27FC236}">
                <a16:creationId xmlns:a16="http://schemas.microsoft.com/office/drawing/2014/main" id="{4ED25F51-A9EC-4A50-97EA-C1B5645B0B6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64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171EF2C-2B4F-928F-694D-1C767AAD0BE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1963 </a:t>
            </a:r>
            <a:r>
              <a:rPr lang="es-ES" sz="1800" dirty="0" err="1"/>
              <a:t>December</a:t>
            </a:r>
            <a:r>
              <a:rPr lang="es-ES" sz="1800" dirty="0"/>
              <a:t> 1967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 dominando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dult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standards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Steve Lawrence con (I Don't Care) Only Love 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The Temptations con (I Know) I'm Losing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12</a:t>
            </a:fld>
            <a:endParaRPr lang="es-ES" dirty="0"/>
          </a:p>
        </p:txBody>
      </p:sp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A4B817A0-A4A0-CC7D-B055-AF4FB6CFAC4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20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8FE8EFD-2FC1-C609-C80D-30D58AEF8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" y="2207899"/>
            <a:ext cx="4521600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1968 </a:t>
            </a:r>
            <a:r>
              <a:rPr lang="es-ES" sz="1800" dirty="0" err="1"/>
              <a:t>December</a:t>
            </a:r>
            <a:r>
              <a:rPr lang="es-ES" sz="1800" dirty="0"/>
              <a:t> 1972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Ahora 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está en primer puesto con números 1 como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Otis Redding con (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Sittin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' On) The Dock Of The Bay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Diana Ross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No Mountain High Enough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resto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están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igualados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cercanos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soul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13</a:t>
            </a:fld>
            <a:endParaRPr lang="es-ES" dirty="0"/>
          </a:p>
        </p:txBody>
      </p:sp>
      <p:sp>
        <p:nvSpPr>
          <p:cNvPr id="2" name="CuadroTexto 1">
            <a:hlinkClick r:id="rId7" action="ppaction://hlinksldjump"/>
            <a:extLst>
              <a:ext uri="{FF2B5EF4-FFF2-40B4-BE49-F238E27FC236}">
                <a16:creationId xmlns:a16="http://schemas.microsoft.com/office/drawing/2014/main" id="{B32256EF-2B7D-538E-3C2C-D47FC1DBB885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9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E46EA1F-35E8-E695-34BE-20F812998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" y="2207899"/>
            <a:ext cx="4636823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1973 </a:t>
            </a:r>
            <a:r>
              <a:rPr lang="es-ES" sz="1800" dirty="0" err="1"/>
              <a:t>December</a:t>
            </a:r>
            <a:r>
              <a:rPr lang="es-ES" sz="1800" dirty="0"/>
              <a:t> 1977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género 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pasa cuarto lugar y da paso a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y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oft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Rock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un género que</a:t>
            </a:r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contiene elementos de </a:t>
            </a:r>
            <a:r>
              <a:rPr lang="es-ES" sz="1200" i="0" dirty="0" err="1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y folk rock, y tiene una fuerte correlación con el rock clásico orientado a álbumes de los años 60, 70 y 80. Se hace hincapié en la producción limpia, las armonías y las composiciones melódicas. </a:t>
            </a:r>
          </a:p>
          <a:p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Dos números 1 de este género serían:</a:t>
            </a:r>
            <a:endParaRPr lang="en-US" sz="120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Ringo Starr con A Dose Of Rock 'N' Roll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America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con A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Horse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With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No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Name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14</a:t>
            </a:fld>
            <a:endParaRPr lang="es-ES" dirty="0"/>
          </a:p>
        </p:txBody>
      </p:sp>
      <p:sp>
        <p:nvSpPr>
          <p:cNvPr id="2" name="CuadroTexto 1">
            <a:hlinkClick r:id="rId7" action="ppaction://hlinksldjump"/>
            <a:extLst>
              <a:ext uri="{FF2B5EF4-FFF2-40B4-BE49-F238E27FC236}">
                <a16:creationId xmlns:a16="http://schemas.microsoft.com/office/drawing/2014/main" id="{5F929E10-BAF9-DD45-564F-BD401B791660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69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1978 </a:t>
            </a:r>
            <a:r>
              <a:rPr lang="es-ES" sz="1800" dirty="0" err="1"/>
              <a:t>December</a:t>
            </a:r>
            <a:r>
              <a:rPr lang="es-ES" sz="1800" dirty="0"/>
              <a:t> 1982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Rock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Bee Gees con (The Lights Went Out In) Massachusetts</a:t>
            </a:r>
            <a:endParaRPr lang="es-ES" sz="12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Olivia Newton-John con A Little More Love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15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D07189-ECAC-C4EF-E28F-CC63AD1B95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ACFB86-8F48-14FC-7493-1C8AF05E9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4" y="2207900"/>
            <a:ext cx="4679154" cy="3711599"/>
          </a:xfrm>
          <a:prstGeom prst="rect">
            <a:avLst/>
          </a:prstGeom>
        </p:spPr>
      </p:pic>
      <p:sp>
        <p:nvSpPr>
          <p:cNvPr id="5" name="CuadroTexto 4">
            <a:hlinkClick r:id="rId8" action="ppaction://hlinksldjump"/>
            <a:extLst>
              <a:ext uri="{FF2B5EF4-FFF2-40B4-BE49-F238E27FC236}">
                <a16:creationId xmlns:a16="http://schemas.microsoft.com/office/drawing/2014/main" id="{9E58BB21-899E-AE2C-EE05-8B5AE420C7E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458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1983 </a:t>
            </a:r>
            <a:r>
              <a:rPr lang="es-ES" sz="1800" dirty="0" err="1"/>
              <a:t>December</a:t>
            </a:r>
            <a:r>
              <a:rPr lang="es-ES" sz="1800" dirty="0"/>
              <a:t> 1987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sigue dominando con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Gold en segundo lugar. 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tercer lugar irrumpe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New Wave Pop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The Human League con (Keep Feeling) Fascination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16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977B111-3E5D-BB6D-9302-F262B44F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51" y="2116284"/>
            <a:ext cx="4479475" cy="3895432"/>
          </a:xfrm>
          <a:prstGeom prst="rect">
            <a:avLst/>
          </a:prstGeom>
        </p:spPr>
      </p:pic>
      <p:sp>
        <p:nvSpPr>
          <p:cNvPr id="2" name="CuadroTexto 1">
            <a:hlinkClick r:id="rId7" action="ppaction://hlinksldjump"/>
            <a:extLst>
              <a:ext uri="{FF2B5EF4-FFF2-40B4-BE49-F238E27FC236}">
                <a16:creationId xmlns:a16="http://schemas.microsoft.com/office/drawing/2014/main" id="{1FB9FD29-498B-6A5B-52DD-03CCD8E6BC51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86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1988 </a:t>
            </a:r>
            <a:r>
              <a:rPr lang="es-ES" sz="1800" dirty="0" err="1"/>
              <a:t>December</a:t>
            </a:r>
            <a:r>
              <a:rPr lang="es-ES" sz="1800" dirty="0"/>
              <a:t> 1992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este periodo los géneros están muy igualados, Rock tiene el primer lugar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Bryan Adams con (Everything I Do) I Do It For You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Bon Jovi con (You Want To) Make A Memory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17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AFF500-EAAE-FAA5-44DA-5F87ACF7A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04" y="2368550"/>
            <a:ext cx="4489149" cy="3711599"/>
          </a:xfrm>
          <a:prstGeom prst="rect">
            <a:avLst/>
          </a:prstGeom>
        </p:spPr>
      </p:pic>
      <p:sp>
        <p:nvSpPr>
          <p:cNvPr id="2" name="CuadroTexto 1">
            <a:hlinkClick r:id="rId6" action="ppaction://hlinksldjump"/>
            <a:extLst>
              <a:ext uri="{FF2B5EF4-FFF2-40B4-BE49-F238E27FC236}">
                <a16:creationId xmlns:a16="http://schemas.microsoft.com/office/drawing/2014/main" id="{63E6BE4A-0B99-0B48-C040-EBA1B7716F4C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111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1993 </a:t>
            </a:r>
            <a:r>
              <a:rPr lang="es-ES" sz="1800" dirty="0" err="1"/>
              <a:t>December</a:t>
            </a:r>
            <a:r>
              <a:rPr lang="es-ES" sz="1800" dirty="0"/>
              <a:t> 1997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Hip Hop y otros géneros desbancan al Rock del número uno. Hip Hop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Coolio Featuring L.V.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Gangsta's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 Paradise (From "Dangerous Minds")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TLC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2 Proud 2 Beg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18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B07C59-6B81-00F7-B0F9-F0FF0864439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B0AAA4-A273-1CFF-43A9-C08FF8242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18962"/>
            <a:ext cx="4626000" cy="3603867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5E6C5A1A-8104-8EDF-4EB5-E23CC11AB59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77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1998 </a:t>
            </a:r>
            <a:r>
              <a:rPr lang="es-ES" sz="1800" dirty="0" err="1"/>
              <a:t>December</a:t>
            </a:r>
            <a:r>
              <a:rPr lang="es-ES" sz="1800" dirty="0"/>
              <a:t> 2002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éxitos en este periodo están distribuidos de forma similar. </a:t>
            </a:r>
          </a:p>
          <a:p>
            <a:pPr algn="l"/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Dance Pop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pasa a ser el más exitoso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Britney Spears con ...Baby One More Time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Céline Dion con (If There Was) Any Other Way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19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E29175-8C4A-4F9F-0060-2378F8A92BE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C52CBD-E96B-B2D8-B271-959679BE6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171" y="2210400"/>
            <a:ext cx="4653171" cy="3711600"/>
          </a:xfrm>
          <a:prstGeom prst="rect">
            <a:avLst/>
          </a:prstGeom>
        </p:spPr>
      </p:pic>
      <p:sp>
        <p:nvSpPr>
          <p:cNvPr id="7" name="CuadroTexto 6">
            <a:hlinkClick r:id="rId8" action="ppaction://hlinksldjump"/>
            <a:extLst>
              <a:ext uri="{FF2B5EF4-FFF2-40B4-BE49-F238E27FC236}">
                <a16:creationId xmlns:a16="http://schemas.microsoft.com/office/drawing/2014/main" id="{76617C50-098E-90B2-06B4-FBAF1250E37A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1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CC368-94C3-4438-BABC-31C92047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/>
          <a:p>
            <a:pPr rtl="0"/>
            <a:r>
              <a:rPr lang="es-ES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E23649-3D75-4D6D-8156-51D7E6B177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78375" y="863600"/>
            <a:ext cx="3441700" cy="5130800"/>
          </a:xfrm>
        </p:spPr>
        <p:txBody>
          <a:bodyPr rtlCol="0"/>
          <a:lstStyle/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Billboard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Hot 100</a:t>
            </a: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Spotify</a:t>
            </a: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Metholodogy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Songs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and musical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danceability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Curiosities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dirty="0"/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6C36903A-8E11-4CCF-BB75-9C2BA05F8E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D5E3C6B7-507C-4330-B4B5-6B3975EF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/>
          <a:p>
            <a:pPr rtl="0"/>
            <a:fld id="{39A857F5-96C8-461D-A78C-38E92FE1C522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75F0C0E-614C-A35E-F48B-5ECD3315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83417"/>
            <a:ext cx="2579169" cy="127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Spotify logo">
            <a:extLst>
              <a:ext uri="{FF2B5EF4-FFF2-40B4-BE49-F238E27FC236}">
                <a16:creationId xmlns:a16="http://schemas.microsoft.com/office/drawing/2014/main" id="{CCC5523A-FDE9-355C-BF03-8339E9F2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497" y="1920140"/>
            <a:ext cx="402900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D921EA0-E82A-1F97-768D-110AB971B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75" y="5053130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80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January</a:t>
            </a:r>
            <a:r>
              <a:rPr lang="es-ES" sz="2000" dirty="0"/>
              <a:t> 2003 </a:t>
            </a:r>
            <a:r>
              <a:rPr lang="es-ES" sz="2000" dirty="0" err="1"/>
              <a:t>December</a:t>
            </a:r>
            <a:r>
              <a:rPr lang="es-ES" sz="2000" dirty="0"/>
              <a:t> 2007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sigue siendo el género más escuchado.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Pop, en tercer lugar, tuvo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Nelly Furtado con All Good Things (Come To An End)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Mariah Carey con All I Want For Christmas Is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aparece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canción de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20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E4C14F3-0D1B-23F1-BABD-445A806434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CFA1AF-AAA2-2E73-AC97-39019C72E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0" y="2026568"/>
            <a:ext cx="4662559" cy="3895432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752C42F6-D890-61D3-BFE2-23D6367C99EB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90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2008 </a:t>
            </a:r>
            <a:r>
              <a:rPr lang="es-ES" sz="1800" dirty="0" err="1"/>
              <a:t>December</a:t>
            </a:r>
            <a:r>
              <a:rPr lang="es-ES" sz="1800" dirty="0"/>
              <a:t> 2012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sigue dominando en este periodo seguido de Dance Pop.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tuvo en este periodo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Adele con All I Ask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John Legend con All Of 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21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A4977D-10F3-1C9D-07B8-2E3366B557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A9FEF7-9D8F-09C3-5A37-CB6A10D10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613F7792-35EE-9F6E-94A9-681685E79C83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44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2013 </a:t>
            </a:r>
            <a:r>
              <a:rPr lang="es-ES" sz="1800" dirty="0" err="1"/>
              <a:t>December</a:t>
            </a:r>
            <a:r>
              <a:rPr lang="es-ES" sz="1800" dirty="0"/>
              <a:t> 2017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domina en este periodo seguido de Pop Rap y Rap.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Justin Bieber with song 2 Much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Taylor Swift with song ...Ready For It?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22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BB01F6-A3F0-F83B-C1E2-58EEA9DCA49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7F34B3-933E-90E8-04C4-3005B3886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9" y="2210399"/>
            <a:ext cx="4636681" cy="3711599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3B82DE0B-75CC-DD26-CB59-FF3F69C73D94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03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2018 </a:t>
            </a:r>
            <a:r>
              <a:rPr lang="es-ES" sz="1800" dirty="0" err="1"/>
              <a:t>December</a:t>
            </a:r>
            <a:r>
              <a:rPr lang="es-ES" sz="1800" dirty="0"/>
              <a:t>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finalizar, el género Rap es el primero en este periodo más cercano a la actualidad. Aparece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por primera vez entre los 5 primeros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Roddy Ricch con Big Stepper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Anécdota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Mariah Carey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apareciendo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canción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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C3ED90-3AB3-1F9A-D4D2-6AAA1445E8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13614D-564F-D455-B5C4-BED5EF295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  <p:sp>
        <p:nvSpPr>
          <p:cNvPr id="7" name="CuadroTexto 6">
            <a:hlinkClick r:id="rId6" action="ppaction://hlinksldjump"/>
            <a:extLst>
              <a:ext uri="{FF2B5EF4-FFF2-40B4-BE49-F238E27FC236}">
                <a16:creationId xmlns:a16="http://schemas.microsoft.com/office/drawing/2014/main" id="{E25880F4-5751-E9C0-3061-347D40E311A8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51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 err="1"/>
              <a:t>Conclusions</a:t>
            </a:r>
            <a:r>
              <a:rPr lang="es-ES" sz="2000" dirty="0"/>
              <a:t> </a:t>
            </a:r>
            <a:r>
              <a:rPr lang="es-ES" sz="2000" dirty="0" err="1"/>
              <a:t>about</a:t>
            </a:r>
            <a:r>
              <a:rPr lang="es-ES" sz="2000" dirty="0"/>
              <a:t> musical </a:t>
            </a:r>
            <a:r>
              <a:rPr lang="es-ES" sz="2000" dirty="0" err="1"/>
              <a:t>genres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 the analysis performed, it is possible to conclude:</a:t>
            </a:r>
          </a:p>
          <a:p>
            <a:pPr algn="l"/>
            <a:endParaRPr lang="en-US" sz="12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1958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1972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Brill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Pop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recurring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1973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1992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Gold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genre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takes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lead</a:t>
            </a:r>
          </a:p>
          <a:p>
            <a:pPr lvl="1"/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1983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1992 leads New Wave Pop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genre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1993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2007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really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danceabie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	Hip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Hop,Rythm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&amp; Blues y Rap</a:t>
            </a:r>
          </a:p>
          <a:p>
            <a:pPr lvl="1"/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2008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until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2023 Pop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genre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successful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endParaRPr lang="en-US" sz="11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7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24</a:t>
            </a:fld>
            <a:endParaRPr lang="es-ES" dirty="0"/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580BF2BC-1E6C-B18E-D7B5-05461A337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" y="1710786"/>
            <a:ext cx="3905010" cy="3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7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 err="1"/>
              <a:t>Genres</a:t>
            </a:r>
            <a:r>
              <a:rPr lang="es-ES" dirty="0"/>
              <a:t> and </a:t>
            </a:r>
            <a:r>
              <a:rPr lang="es-ES"/>
              <a:t>danceability</a:t>
            </a:r>
            <a:endParaRPr lang="es-ES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25</a:t>
            </a:fld>
            <a:endParaRPr lang="es-ES" dirty="0"/>
          </a:p>
        </p:txBody>
      </p:sp>
      <p:pic>
        <p:nvPicPr>
          <p:cNvPr id="2" name="Picture 8" descr="The Spotify logo">
            <a:extLst>
              <a:ext uri="{FF2B5EF4-FFF2-40B4-BE49-F238E27FC236}">
                <a16:creationId xmlns:a16="http://schemas.microsoft.com/office/drawing/2014/main" id="{62989122-0E53-131E-C112-44841054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7A1A7EC-EF9C-DA62-E754-3CBA1B313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91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49"/>
            <a:ext cx="10515600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danceability</a:t>
            </a:r>
            <a:r>
              <a:rPr lang="es-ES" sz="2000" dirty="0"/>
              <a:t> </a:t>
            </a:r>
            <a:r>
              <a:rPr lang="es-ES" sz="2000" dirty="0" err="1"/>
              <a:t>January</a:t>
            </a:r>
            <a:r>
              <a:rPr lang="es-ES" sz="2000" dirty="0"/>
              <a:t> 1958 </a:t>
            </a:r>
            <a:r>
              <a:rPr lang="es-ES" sz="2000" dirty="0" err="1"/>
              <a:t>December</a:t>
            </a:r>
            <a:r>
              <a:rPr lang="es-ES" sz="2000" dirty="0"/>
              <a:t>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26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3BA187-B72B-4BA1-64D1-495A08E7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0512"/>
            <a:ext cx="9538516" cy="39309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781659-DD9D-4FF4-5E00-9D238A4FED05}"/>
              </a:ext>
            </a:extLst>
          </p:cNvPr>
          <p:cNvSpPr txBox="1"/>
          <p:nvPr/>
        </p:nvSpPr>
        <p:spPr>
          <a:xfrm>
            <a:off x="861885" y="5277722"/>
            <a:ext cx="8801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análisis nos muestra que en general los géneros musicales son muy bailables desde 1958 hasta 2023</a:t>
            </a:r>
          </a:p>
        </p:txBody>
      </p:sp>
    </p:spTree>
    <p:extLst>
      <p:ext uri="{BB962C8B-B14F-4D97-AF65-F5344CB8AC3E}">
        <p14:creationId xmlns:p14="http://schemas.microsoft.com/office/powerpoint/2010/main" val="3360980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27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7AECAB-6120-B5D2-EF21-3C947BDA0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320" y="1322705"/>
            <a:ext cx="7450938" cy="444843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4BFCD3E-411C-121B-FCB4-EB2FBF8983DB}"/>
              </a:ext>
            </a:extLst>
          </p:cNvPr>
          <p:cNvSpPr txBox="1"/>
          <p:nvPr/>
        </p:nvSpPr>
        <p:spPr>
          <a:xfrm>
            <a:off x="926757" y="5659394"/>
            <a:ext cx="100929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Este gráfico puede mostrar con más claridad que en general los géneros con números 1 tienen un índice alto de bailibilidad a excepción del género Country que es  es el género menos bailable siendo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el más bailable de todos</a:t>
            </a:r>
          </a:p>
          <a:p>
            <a:pPr rtl="0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8">
            <a:extLst>
              <a:ext uri="{FF2B5EF4-FFF2-40B4-BE49-F238E27FC236}">
                <a16:creationId xmlns:a16="http://schemas.microsoft.com/office/drawing/2014/main" id="{DDB339C4-E9E9-F5FE-2A85-9E720BD5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49"/>
            <a:ext cx="10515600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</a:t>
            </a:r>
            <a:r>
              <a:rPr lang="es-ES" sz="2000" dirty="0" err="1"/>
              <a:t>January</a:t>
            </a:r>
            <a:r>
              <a:rPr lang="es-ES" sz="2000" dirty="0"/>
              <a:t> 1958 </a:t>
            </a:r>
            <a:r>
              <a:rPr lang="es-ES" sz="2000" dirty="0" err="1"/>
              <a:t>December</a:t>
            </a:r>
            <a:r>
              <a:rPr lang="es-ES" sz="2000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100067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413" y="108695"/>
            <a:ext cx="6230956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Pop vs rap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28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740781-F368-BC0B-C1C3-D2256FA87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26" y="1095375"/>
            <a:ext cx="8010525" cy="48111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D0A1673-162F-739E-A572-C183FBB12C58}"/>
              </a:ext>
            </a:extLst>
          </p:cNvPr>
          <p:cNvSpPr txBox="1"/>
          <p:nvPr/>
        </p:nvSpPr>
        <p:spPr>
          <a:xfrm>
            <a:off x="370704" y="5753539"/>
            <a:ext cx="11735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Dos géneros distintos pero que coinciden en el tiempo como Pop y Rap tienen índices similares de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43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546" y="108695"/>
            <a:ext cx="11291109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Correlacion</a:t>
            </a:r>
            <a:r>
              <a:rPr lang="es-ES" sz="2000" dirty="0"/>
              <a:t> bailibilidad y géneros musicales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29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C42CD2-68BC-BCD4-D0E8-26392E54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2" y="1391937"/>
            <a:ext cx="5682106" cy="362490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9C52F68-B297-0CEE-AF0A-41C455D2E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084" y="2240021"/>
            <a:ext cx="5279796" cy="118897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6EC69A5-5806-35D7-FF81-AE9598E41F8C}"/>
              </a:ext>
            </a:extLst>
          </p:cNvPr>
          <p:cNvSpPr txBox="1"/>
          <p:nvPr/>
        </p:nvSpPr>
        <p:spPr>
          <a:xfrm>
            <a:off x="2041995" y="5323144"/>
            <a:ext cx="8108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No hay una correlación entre la cantidad de canciones que tiene un género con su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06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hlinkClick r:id="rId3"/>
            <a:extLst>
              <a:ext uri="{FF2B5EF4-FFF2-40B4-BE49-F238E27FC236}">
                <a16:creationId xmlns:a16="http://schemas.microsoft.com/office/drawing/2014/main" id="{553E4539-A0C3-0FB0-D954-F771937C3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15965" cy="64008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n-US" sz="2000" dirty="0"/>
              <a:t>What is Billboard Hot 100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rtl="0"/>
            <a:r>
              <a:rPr lang="en-US" sz="1200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Hot 100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Music industry"/>
              </a:rPr>
              <a:t>music industry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standard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Record chart"/>
              </a:rPr>
              <a:t>record chart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the United States for songs, published weekly by </a:t>
            </a:r>
            <a:r>
              <a:rPr lang="en-US" sz="1200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Billboard (magazine)"/>
              </a:rPr>
              <a:t>Billboard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magazine. Chart rankings are based on sales (physical and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Music download"/>
              </a:rPr>
              <a:t>digital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Music streaming"/>
              </a:rPr>
              <a:t>online streaming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Airplay"/>
              </a:rPr>
              <a:t>radio play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the U.S</a:t>
            </a:r>
          </a:p>
          <a:p>
            <a:pPr rtl="0"/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 August 4, 1958, </a:t>
            </a:r>
            <a:r>
              <a:rPr lang="en-U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premiered one main all-genre singles chart: the </a:t>
            </a:r>
            <a:r>
              <a:rPr lang="en-U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Hot 100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with "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Poor Little Fool"/>
              </a:rPr>
              <a:t>Poor Little Fool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 by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2" tooltip="Ricky Nelson"/>
              </a:rPr>
              <a:t>Ricky Nelson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its first No. 1. </a:t>
            </a:r>
          </a:p>
          <a:p>
            <a:pPr rtl="0"/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Hot 100 quickly became the industry standard and </a:t>
            </a:r>
            <a:r>
              <a:rPr lang="en-US" sz="1200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discontinued the </a:t>
            </a:r>
            <a:r>
              <a:rPr lang="en-US" sz="1200" b="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13"/>
              </a:rPr>
              <a:t>Best Sellers In Stores</a:t>
            </a:r>
            <a:r>
              <a:rPr lang="en-U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,</a:t>
            </a:r>
            <a:r>
              <a:rPr lang="en-US" sz="1200" i="1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the previous c</a:t>
            </a:r>
            <a:r>
              <a:rPr lang="en-US" sz="1200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hart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on October 13, 1958.</a:t>
            </a:r>
          </a:p>
          <a:p>
            <a:pPr rtl="0"/>
            <a:r>
              <a:rPr lang="es-ES" sz="1000" dirty="0">
                <a:solidFill>
                  <a:srgbClr val="202122"/>
                </a:solidFill>
                <a:latin typeface="Arial" panose="020B0604020202020204" pitchFamily="34" charset="0"/>
              </a:rPr>
              <a:t>*</a:t>
            </a:r>
            <a:r>
              <a:rPr lang="es-ES" sz="1000" dirty="0" err="1">
                <a:solidFill>
                  <a:srgbClr val="202122"/>
                </a:solidFill>
                <a:latin typeface="Arial" panose="020B0604020202020204" pitchFamily="34" charset="0"/>
              </a:rPr>
              <a:t>Source</a:t>
            </a:r>
            <a:r>
              <a:rPr lang="es-ES" sz="10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s-ES" sz="1000" i="1" dirty="0">
                <a:solidFill>
                  <a:srgbClr val="202122"/>
                </a:solidFill>
                <a:latin typeface="Arial" panose="020B0604020202020204" pitchFamily="34" charset="0"/>
                <a:hlinkClick r:id="rId14"/>
              </a:rPr>
              <a:t>Wikipedia</a:t>
            </a:r>
            <a:endParaRPr lang="es-ES" sz="1000" i="1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2164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 err="1"/>
              <a:t>Conclusions</a:t>
            </a:r>
            <a:r>
              <a:rPr lang="es-ES" sz="2000" dirty="0"/>
              <a:t> sobre el índice de </a:t>
            </a:r>
            <a:r>
              <a:rPr lang="es-ES" sz="2000" dirty="0" err="1"/>
              <a:t>bailabilidad</a:t>
            </a:r>
            <a:br>
              <a:rPr lang="es-ES" sz="2000" dirty="0"/>
            </a:b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realizado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El análisis nos muestra que en general los géneros musicales con números 1 son muy bailables desde 1958 hasta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Dos géneros distintos pero que coinciden en el tiempo como Pop y Rap tienen índices similares de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bailables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 Hop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5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30</a:t>
            </a:fld>
            <a:endParaRPr lang="es-ES" dirty="0"/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580BF2BC-1E6C-B18E-D7B5-05461A337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" y="1710786"/>
            <a:ext cx="3905010" cy="3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64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90EC0-C38C-41A8-A532-E2716966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curiosidades</a:t>
            </a:r>
          </a:p>
        </p:txBody>
      </p:sp>
      <p:pic>
        <p:nvPicPr>
          <p:cNvPr id="10" name="Marcador de posición de imagen 9" descr="Un primer plano de una trompeta">
            <a:extLst>
              <a:ext uri="{FF2B5EF4-FFF2-40B4-BE49-F238E27FC236}">
                <a16:creationId xmlns:a16="http://schemas.microsoft.com/office/drawing/2014/main" id="{C7AC6189-076B-4290-9627-23ADDBA25A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758952"/>
            <a:ext cx="2962656" cy="2514600"/>
          </a:xfrm>
        </p:spPr>
      </p:pic>
      <p:pic>
        <p:nvPicPr>
          <p:cNvPr id="12" name="Marcador de posición de imagen 11" descr="Un primer plano de un violín">
            <a:extLst>
              <a:ext uri="{FF2B5EF4-FFF2-40B4-BE49-F238E27FC236}">
                <a16:creationId xmlns:a16="http://schemas.microsoft.com/office/drawing/2014/main" id="{21291091-9FC2-4F30-84FB-DB4A41BB21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3593592"/>
            <a:ext cx="2962656" cy="2514600"/>
          </a:xfr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BA4F76A-5D04-4CCD-B9EE-29C2A30392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119970" y="730751"/>
            <a:ext cx="4986686" cy="5446712"/>
          </a:xfrm>
        </p:spPr>
        <p:txBody>
          <a:bodyPr rtlCol="0">
            <a:normAutofit/>
          </a:bodyPr>
          <a:lstStyle/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 King Cole, Chuck Berry y Dean Martin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llevan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lista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22806 días (62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5 meses y 25 </a:t>
            </a:r>
            <a:r>
              <a:rPr lang="en-US" sz="1400" i="0" u="sng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días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curioso es que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Country, solo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tuvo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entre 2003 y 2007 de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Billboard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  <a:hlinkClick r:id="rId5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The Beatles son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que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tienen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más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número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unos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con 20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  <a:hlinkClick r:id="rId5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sigue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Mariah Carey con 19</a:t>
            </a: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Hay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200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artistas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un solo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uno, entre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Simple Minds con Don’t You Forget About Me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sz="100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9899AB-59F8-4C4F-9BCC-9130BFD4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0D7BB7-D04B-4D6C-86B1-392E24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9488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3BAB28E-BAF4-438C-A475-0D041A6A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/>
          <a:lstStyle/>
          <a:p>
            <a:pPr rtl="0"/>
            <a:r>
              <a:rPr lang="es-ES" dirty="0"/>
              <a:t>THANKS</a:t>
            </a:r>
          </a:p>
        </p:txBody>
      </p:sp>
      <p:pic>
        <p:nvPicPr>
          <p:cNvPr id="10" name="Marcador de posición de imagen 9" descr="Primer plano de un DJ reproduciendo música en su mesa">
            <a:extLst>
              <a:ext uri="{FF2B5EF4-FFF2-40B4-BE49-F238E27FC236}">
                <a16:creationId xmlns:a16="http://schemas.microsoft.com/office/drawing/2014/main" id="{05C410A7-E92A-4EFD-A6AE-36748F8E33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8119872" cy="6409944"/>
          </a:xfr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3EE2CE0-415A-4D6D-882C-D348C67CFB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643938" y="2530475"/>
            <a:ext cx="3023806" cy="3427413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Jorge Giménez</a:t>
            </a:r>
          </a:p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jorgegmayorgas@gmail.com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https://www.linkedin.com/in/jgimenezm/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CCA4985F-09D8-41B4-B2AB-DF95AB3F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C7E1EC9-3F85-4EB7-AF0B-3F8DFE94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6006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What</a:t>
            </a:r>
            <a:r>
              <a:rPr lang="es-ES" sz="2000" dirty="0"/>
              <a:t> </a:t>
            </a:r>
            <a:r>
              <a:rPr lang="es-ES" sz="2000" dirty="0" err="1"/>
              <a:t>is</a:t>
            </a:r>
            <a:r>
              <a:rPr lang="es-ES" sz="2000" dirty="0"/>
              <a:t> Spotify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 fontScale="25000" lnSpcReduction="20000"/>
          </a:bodyPr>
          <a:lstStyle/>
          <a:p>
            <a:pPr algn="l"/>
            <a:r>
              <a:rPr lang="en-US" sz="4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Swedish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Streaming media"/>
              </a:rPr>
              <a:t>audio streaming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media services provider founded on 23 April 2006 by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Daniel Ek"/>
              </a:rPr>
              <a:t>Daniel Ek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Martin Lorentzon"/>
              </a:rPr>
              <a:t>Martin </a:t>
            </a:r>
            <a:r>
              <a:rPr lang="en-US" sz="48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Martin Lorentzon"/>
              </a:rPr>
              <a:t>Lorentzon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It is one of the largest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Music streaming service"/>
              </a:rPr>
              <a:t>music streaming service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providers, with over 590 million monthly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active users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including 226 million paying subscribers, as of September 2023.</a:t>
            </a:r>
          </a:p>
          <a:p>
            <a:pPr algn="l"/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offers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Digital rights management"/>
              </a:rPr>
              <a:t>digital copyright restricted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recorded audio content, including more than 100 million songs and five million podcasts, from record labels and media companies.</a:t>
            </a:r>
            <a:endParaRPr lang="en-US" sz="4800" b="0" i="0" baseline="30000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 a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Freemium"/>
              </a:rPr>
              <a:t>freemium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service, basic features are free with advertisements and limited control, while additional features, such as offline listening and commercial-free listening, are offered via 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paid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subscriptions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. Users can search for music based on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artist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album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or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genre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and can create, edit, and share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playlists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sz="4800" b="0" i="0" dirty="0">
                <a:effectLst/>
                <a:latin typeface="Arial" panose="020B0604020202020204" pitchFamily="34" charset="0"/>
              </a:rPr>
              <a:t>Spotify is available in most of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Europe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as well as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Africa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the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Americas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Asia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and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Oceania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with a total availability in 184 markets.</a:t>
            </a:r>
            <a:endParaRPr lang="en-US" sz="4800" b="0" i="0" baseline="3000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 has no presence in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mainland China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where the market is dominated by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QQ Music"/>
              </a:rPr>
              <a:t>QQ Music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The service is available on most devices including personal computers, tablets and smartphones </a:t>
            </a:r>
          </a:p>
          <a:p>
            <a:pPr algn="l"/>
            <a:r>
              <a:rPr lang="es-ES" sz="4800" dirty="0">
                <a:solidFill>
                  <a:srgbClr val="202122"/>
                </a:solidFill>
                <a:latin typeface="Arial" panose="020B0604020202020204" pitchFamily="34" charset="0"/>
              </a:rPr>
              <a:t>*</a:t>
            </a:r>
            <a:r>
              <a:rPr lang="es-ES" sz="4800" dirty="0" err="1">
                <a:solidFill>
                  <a:srgbClr val="202122"/>
                </a:solidFill>
                <a:latin typeface="Arial" panose="020B0604020202020204" pitchFamily="34" charset="0"/>
              </a:rPr>
              <a:t>Source</a:t>
            </a:r>
            <a:r>
              <a:rPr lang="es-ES" sz="4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s-ES" sz="4800" i="1" dirty="0">
                <a:solidFill>
                  <a:srgbClr val="202122"/>
                </a:solidFill>
                <a:latin typeface="Arial" panose="020B0604020202020204" pitchFamily="34" charset="0"/>
                <a:hlinkClick r:id="rId10"/>
              </a:rPr>
              <a:t>Wikipedia</a:t>
            </a:r>
            <a:endParaRPr lang="es-ES" sz="4800" i="1" dirty="0"/>
          </a:p>
          <a:p>
            <a:pPr algn="l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1026" name="Picture 2" descr="El algoritmo de Spotify al detalle: así sabe Spotify qué quieres escuchar |  Business Insider España">
            <a:extLst>
              <a:ext uri="{FF2B5EF4-FFF2-40B4-BE49-F238E27FC236}">
                <a16:creationId xmlns:a16="http://schemas.microsoft.com/office/drawing/2014/main" id="{98AD3E56-43F5-03C6-2D8D-B9806340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35" y="2368550"/>
            <a:ext cx="4028536" cy="302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58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r>
              <a:rPr lang="es-ES" dirty="0"/>
              <a:t>Data </a:t>
            </a:r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>
                <a:hlinkClick r:id="rId2"/>
              </a:rPr>
              <a:t>Kaggle</a:t>
            </a:r>
            <a:endParaRPr lang="es-E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5</a:t>
            </a:fld>
            <a:endParaRPr lang="es-ES" dirty="0"/>
          </a:p>
        </p:txBody>
      </p:sp>
      <p:pic>
        <p:nvPicPr>
          <p:cNvPr id="2" name="Picture 8" descr="The Spotify logo">
            <a:extLst>
              <a:ext uri="{FF2B5EF4-FFF2-40B4-BE49-F238E27FC236}">
                <a16:creationId xmlns:a16="http://schemas.microsoft.com/office/drawing/2014/main" id="{C11C901E-1767-283B-1689-7608A72E4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C4AD33-A969-5FDC-C9B1-CA183C63C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6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Dataset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Hot Stuff.csv,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includes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ranking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weekly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chart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 fontAlgn="base"/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as URL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Billboard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performer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ID, actual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chart,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times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appears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chart), position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máximum position, actual position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chart. </a:t>
            </a:r>
          </a:p>
          <a:p>
            <a:pPr algn="l" fontAlgn="base"/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Hot 100 Audio Features.csv,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includes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detailed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audio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got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Spotify API.</a:t>
            </a:r>
          </a:p>
          <a:p>
            <a:pPr algn="l" fontAlgn="base"/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danceability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suitable a track is for dancing based on a combination of musical elements including tempo, rhythm stability, beat strength, and overall regularity.</a:t>
            </a:r>
            <a:endParaRPr lang="es-ES" sz="12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C56DD8-287E-99CB-277C-2A23D586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1" y="1299593"/>
            <a:ext cx="4459857" cy="44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0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GENRES ACCORDING TO SPOTIFY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According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article</a:t>
            </a:r>
            <a:endParaRPr lang="es-ES" sz="1200" b="0" i="0" dirty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 in 2016, there were 1,482 genres on Spotify. Today, it's 6,000. This impressive collection begs the question: What exactly constitutes a music genre? 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It's not just about beats and tunes; we're talking rhythm, instrumentation, cultural roots, and even thematic threads that songs within a genre should share.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instance, jazz is often characterized by improvisation and swing rhythms, while, say, techno is all about its electronic instrumentation and repetitive beats. 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 now, this categorization is too simple and even ignorant, for reality is somewhat different, as it's not so easy to actually distinguish between music genres. 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 alone define them.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7CDD5F-4F09-E5EA-A71F-83480CF6B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3" y="1729555"/>
            <a:ext cx="4299119" cy="436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82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16851A-37EB-B3E1-4226-BB079B00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" y="1299593"/>
            <a:ext cx="4459857" cy="4459857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METHOLODOGY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ataset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CSV files,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more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1000 musical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 fontAlgn="base"/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figure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musical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fifty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total,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more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l" fontAlgn="base"/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those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fifty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musical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extracted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top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five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five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1958.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artists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performers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interval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TOP 1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TOP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shown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danceability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those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musical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TOP 1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has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3" name="Imagen 2">
            <a:hlinkClick r:id="rId5"/>
            <a:extLst>
              <a:ext uri="{FF2B5EF4-FFF2-40B4-BE49-F238E27FC236}">
                <a16:creationId xmlns:a16="http://schemas.microsoft.com/office/drawing/2014/main" id="{C1ACEFD0-5D65-7E01-E171-DCCF054C1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149" y="1559871"/>
            <a:ext cx="4199579" cy="41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2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/>
              <a:t>SONGS AND MUSICAL GENRES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3FB81DAD-88A7-463E-B09A-E1BC93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9</a:t>
            </a:fld>
            <a:endParaRPr lang="es-ES" dirty="0"/>
          </a:p>
        </p:txBody>
      </p:sp>
      <p:pic>
        <p:nvPicPr>
          <p:cNvPr id="4" name="Picture 8" descr="The Spotify logo">
            <a:extLst>
              <a:ext uri="{FF2B5EF4-FFF2-40B4-BE49-F238E27FC236}">
                <a16:creationId xmlns:a16="http://schemas.microsoft.com/office/drawing/2014/main" id="{604F8805-65C0-59E7-82D7-19AF9BAAC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9E15F7-9EEE-F585-1A16-7FA83BA89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9159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22.tgt.Office_50301352_TF89309463_Win32_OJ112196155" id="{E51DAF1E-F475-4A7E-8E96-8CBC4DF1EE16}" vid="{10A6C42A-3BF8-4F31-911D-BCA20482670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9123E8-1B6B-49B5-873D-A8D01C369B68}">
  <ds:schemaRefs>
    <ds:schemaRef ds:uri="http://schemas.microsoft.com/sharepoint/v3"/>
    <ds:schemaRef ds:uri="http://purl.org/dc/terms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metadata/properties"/>
    <ds:schemaRef ds:uri="230e9df3-be65-4c73-a93b-d1236ebd677e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C51EB17-D597-42E7-995C-18B75FCBF2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E43E0E-1DE3-4D32-85EB-739731B9E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Diseño de aumento de degradado</Template>
  <TotalTime>774</TotalTime>
  <Words>3173</Words>
  <Application>Microsoft Office PowerPoint</Application>
  <PresentationFormat>Panorámica</PresentationFormat>
  <Paragraphs>393</Paragraphs>
  <Slides>32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Arial</vt:lpstr>
      <vt:lpstr>Avenir Next LT Pro</vt:lpstr>
      <vt:lpstr>Avenir Next LT Pro Light</vt:lpstr>
      <vt:lpstr>Calibri</vt:lpstr>
      <vt:lpstr>Segoe WPC</vt:lpstr>
      <vt:lpstr>GradientRiseVTI</vt:lpstr>
      <vt:lpstr>EDA ABOUT billboard hot 100</vt:lpstr>
      <vt:lpstr>Agenda</vt:lpstr>
      <vt:lpstr>What is Billboard Hot 100</vt:lpstr>
      <vt:lpstr>What is Spotify</vt:lpstr>
      <vt:lpstr>Dataset</vt:lpstr>
      <vt:lpstr>Dataset</vt:lpstr>
      <vt:lpstr>GENRES ACCORDING TO SPOTIFY</vt:lpstr>
      <vt:lpstr>METHOLODOGY</vt:lpstr>
      <vt:lpstr>SONGS AND MUSICAL GENRES</vt:lpstr>
      <vt:lpstr>Index of graphs by MUSICAL genre</vt:lpstr>
      <vt:lpstr>January 1958 December 1962</vt:lpstr>
      <vt:lpstr>January 1963 December 1967</vt:lpstr>
      <vt:lpstr>January 1968 December 1972</vt:lpstr>
      <vt:lpstr>January 1973 December 1977</vt:lpstr>
      <vt:lpstr>January 1978 December 1982</vt:lpstr>
      <vt:lpstr>January 1983 December 1987</vt:lpstr>
      <vt:lpstr>January 1988 December 1992</vt:lpstr>
      <vt:lpstr>January 1993 December 1997</vt:lpstr>
      <vt:lpstr>January 1998 December 2002</vt:lpstr>
      <vt:lpstr>January 2003 December 2007</vt:lpstr>
      <vt:lpstr>January 2008 December 2012</vt:lpstr>
      <vt:lpstr>January 2013 December 2017</vt:lpstr>
      <vt:lpstr>January 2018 December 2023</vt:lpstr>
      <vt:lpstr>Conclusions about musical genres</vt:lpstr>
      <vt:lpstr>Genres and danceability</vt:lpstr>
      <vt:lpstr>danceability January 1958 December 2023</vt:lpstr>
      <vt:lpstr>Bailabilidad January 1958 December 2023</vt:lpstr>
      <vt:lpstr>Pop vs rap</vt:lpstr>
      <vt:lpstr>Correlacion bailibilidad y géneros musicales</vt:lpstr>
      <vt:lpstr>Conclusions sobre el índice de bailabilidad </vt:lpstr>
      <vt:lpstr>curiosidades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Jorge Giménez</dc:creator>
  <cp:lastModifiedBy>Jorge Giménez</cp:lastModifiedBy>
  <cp:revision>28</cp:revision>
  <dcterms:created xsi:type="dcterms:W3CDTF">2024-01-09T16:57:33Z</dcterms:created>
  <dcterms:modified xsi:type="dcterms:W3CDTF">2024-02-13T18:41:46Z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